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2" r:id="rId6"/>
    <p:sldId id="259" r:id="rId7"/>
    <p:sldId id="263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4D996C-13A7-483E-B29C-8626C7BFFD9D}" v="18" dt="2022-02-15T01:36:42.4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insidemedia-my.sharepoint.com/personal/joanneky_ong_groupm_com/Documents/Desktop/Working/TYNY/Submission%20Nov%202021/MAA%20working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2020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Sheet1!$B$2:$B$8</c:f>
              <c:strCache>
                <c:ptCount val="7"/>
                <c:pt idx="0">
                  <c:v>TV</c:v>
                </c:pt>
                <c:pt idx="1">
                  <c:v>Radio</c:v>
                </c:pt>
                <c:pt idx="2">
                  <c:v>Newspapers</c:v>
                </c:pt>
                <c:pt idx="3">
                  <c:v>Magazines</c:v>
                </c:pt>
                <c:pt idx="4">
                  <c:v>Outdoor (Static &amp; In-Store)</c:v>
                </c:pt>
                <c:pt idx="5">
                  <c:v>Cinema</c:v>
                </c:pt>
                <c:pt idx="6">
                  <c:v>Internet (include DOOH)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690</c:v>
                </c:pt>
                <c:pt idx="1">
                  <c:v>180</c:v>
                </c:pt>
                <c:pt idx="2">
                  <c:v>471</c:v>
                </c:pt>
                <c:pt idx="3">
                  <c:v>28</c:v>
                </c:pt>
                <c:pt idx="4">
                  <c:v>554</c:v>
                </c:pt>
                <c:pt idx="5">
                  <c:v>23</c:v>
                </c:pt>
                <c:pt idx="6">
                  <c:v>1731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B6-4CE7-B487-8437624A46DB}"/>
            </c:ext>
          </c:extLst>
        </c:ser>
        <c:ser>
          <c:idx val="1"/>
          <c:order val="1"/>
          <c:tx>
            <c:v>2021f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Sheet1!$B$2:$B$8</c:f>
              <c:strCache>
                <c:ptCount val="7"/>
                <c:pt idx="0">
                  <c:v>TV</c:v>
                </c:pt>
                <c:pt idx="1">
                  <c:v>Radio</c:v>
                </c:pt>
                <c:pt idx="2">
                  <c:v>Newspapers</c:v>
                </c:pt>
                <c:pt idx="3">
                  <c:v>Magazines</c:v>
                </c:pt>
                <c:pt idx="4">
                  <c:v>Outdoor (Static &amp; In-Store)</c:v>
                </c:pt>
                <c:pt idx="5">
                  <c:v>Cinema</c:v>
                </c:pt>
                <c:pt idx="6">
                  <c:v>Internet (include DOOH)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775</c:v>
                </c:pt>
                <c:pt idx="1">
                  <c:v>187.81175565274168</c:v>
                </c:pt>
                <c:pt idx="2">
                  <c:v>435</c:v>
                </c:pt>
                <c:pt idx="3">
                  <c:v>20</c:v>
                </c:pt>
                <c:pt idx="4">
                  <c:v>557.06004260000009</c:v>
                </c:pt>
                <c:pt idx="5">
                  <c:v>3.1737169666666669</c:v>
                </c:pt>
                <c:pt idx="6">
                  <c:v>2379.1651993500004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B6-4CE7-B487-8437624A46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66521439"/>
        <c:axId val="966524351"/>
      </c:barChart>
      <c:catAx>
        <c:axId val="9665214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6524351"/>
        <c:crosses val="autoZero"/>
        <c:auto val="1"/>
        <c:lblAlgn val="ctr"/>
        <c:lblOffset val="100"/>
        <c:noMultiLvlLbl val="0"/>
      </c:catAx>
      <c:valAx>
        <c:axId val="9665243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65214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555B9-73F9-4C5F-8AFB-D6A808E4B5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E0F1E6-438D-496B-AB46-7F5CA2A962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EEC0B7-9E94-4548-82CA-A892EAC73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2E8DD-4B02-4727-B87A-54C101867DA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65D11-4D79-437D-A3C3-3659689A0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BCB42-C585-477D-B637-3A9AA8330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ABB32-2076-4F3F-B84B-A0FF30DD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43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7B3A3-6E8E-441C-9CEC-2BD8A6D60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BFCD6B-5832-4B56-B3EB-25CA0C81FF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7D305-3200-45C9-A212-D22348AB6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2E8DD-4B02-4727-B87A-54C101867DA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5F20E-F459-4D02-9640-A4A1C9F51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26EB3-F33D-4C3F-B4C3-6247223E8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ABB32-2076-4F3F-B84B-A0FF30DD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848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AF1763-96BF-4420-ADBF-B6573C9649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CC76B5-31C0-4057-B3DF-28841E8316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96AE30-CDA3-447B-BBE3-2D1899A90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2E8DD-4B02-4727-B87A-54C101867DA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E8859E-BAF5-48D7-83D1-80A1FB0E9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CE5104-B9DC-4DA2-8ACD-0343EBA72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ABB32-2076-4F3F-B84B-A0FF30DD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694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EEA15-4EAB-4239-A9B7-BCA8BF6DD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ED4EE-4A5F-4962-9659-49DC08DA3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4E40-A7E7-4874-90BF-31CD0F893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2E8DD-4B02-4727-B87A-54C101867DA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070D6-AC5C-4AC5-B945-5A26E6E27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FF6D1A-E5C3-4A58-A105-8117FD37B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ABB32-2076-4F3F-B84B-A0FF30DD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730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7C8E6-3801-4A23-9752-927F50B06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C5A5EB-290D-48EC-88F1-7872CE6A2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6FDDD1-A630-4303-B48D-28C7AE2BE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2E8DD-4B02-4727-B87A-54C101867DA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758C2-DF63-4F10-9AA6-CEFC1DA89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653A00-F1D6-44B7-BB11-456C01A70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ABB32-2076-4F3F-B84B-A0FF30DD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340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71220-4DF0-443F-B2D2-77B103641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9B588-E6B1-46A0-865D-2BC4FA10AF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554AA6-BA0B-4396-8914-B83218AAF4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CB0E26-5A06-4E72-AF93-A1FA37513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2E8DD-4B02-4727-B87A-54C101867DA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B87D8A-0A08-42E0-BCED-67B4F412C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A7DD86-0213-4510-BB86-F7F7A32BC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ABB32-2076-4F3F-B84B-A0FF30DD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451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C2088-42BF-4581-94BE-5770730D5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138A3A-37D2-4959-B2BD-BAE03EF522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EF2975-F401-4296-BE7D-19402E6946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42897B-48DC-4371-B4A7-BB0CAAFE58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135207-2A89-4FE6-BB92-47F7558F13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4ADB21-B1E7-4715-B2D1-4076E2048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2E8DD-4B02-4727-B87A-54C101867DA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2A2251-F27D-449D-B1FF-52AFDD4B2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147FCE-C830-4862-B54D-69AF842E4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ABB32-2076-4F3F-B84B-A0FF30DD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924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C540D-AD94-432A-BFFE-ED1D664F2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C85293-DE4B-4134-9D6B-58E5226B3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2E8DD-4B02-4727-B87A-54C101867DA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F31728-79B3-4752-91B8-EC8B333E8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B3DA90-B6FE-40E2-86C0-B7CEE9F57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ABB32-2076-4F3F-B84B-A0FF30DD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781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5A5FED-003A-4B20-BFC2-DA8B3DB98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2E8DD-4B02-4727-B87A-54C101867DA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E0DE58-9465-4817-ADCB-F80A3343A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D91C85-C4F9-46CF-BD9F-6B1ACCEF3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ABB32-2076-4F3F-B84B-A0FF30DD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392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89FEE-2120-48D3-B75C-5F016E5A6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27CF7-A62F-462F-BDE0-D471D1272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1C098D-14C7-4AB7-A2D7-5FFA769C84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D992C3-9000-4375-8E26-110950A15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2E8DD-4B02-4727-B87A-54C101867DA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9C68F9-DD9B-4A95-94FD-B506C4718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F35997-9AA7-4E07-9852-3578C35F0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ABB32-2076-4F3F-B84B-A0FF30DD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097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985DB-9F7E-4510-8DA1-273E8637A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ADADE0-024B-4652-8949-5E97310AAA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9CD979-B564-4D7A-9B21-25D73D8423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35FCE-C388-4D64-8987-837D2096B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2E8DD-4B02-4727-B87A-54C101867DA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679B82-F065-4818-B53C-0045AF311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E09392-7AF5-4D02-B2BA-0D7B33C44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ABB32-2076-4F3F-B84B-A0FF30DD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113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28C630-987D-45A0-B861-4FF9D2322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BC25B8-B1F2-467E-8DF0-0B78EF45B0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C38C8C-0724-4311-8CE6-3870564750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2E8DD-4B02-4727-B87A-54C101867DA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442ACD-E5F8-42D6-A6C1-C5E95A5136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4ACB5-34DB-4CFE-B3C6-AE53D62A0F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ABB32-2076-4F3F-B84B-A0FF30DD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854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DC03E-21A9-4D87-9A51-BCF42BECDC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Malaysia </a:t>
            </a:r>
            <a:r>
              <a:rPr lang="en-US" dirty="0" err="1"/>
              <a:t>Adex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2A4474-5F5D-49B3-8AFC-5058CBA661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Y2021 vs. Y2020 Report</a:t>
            </a:r>
          </a:p>
        </p:txBody>
      </p:sp>
    </p:spTree>
    <p:extLst>
      <p:ext uri="{BB962C8B-B14F-4D97-AF65-F5344CB8AC3E}">
        <p14:creationId xmlns:p14="http://schemas.microsoft.com/office/powerpoint/2010/main" val="1840467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32C017A8-2A04-49E2-88DB-92D6024F5F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2212657"/>
              </p:ext>
            </p:extLst>
          </p:nvPr>
        </p:nvGraphicFramePr>
        <p:xfrm>
          <a:off x="2422524" y="1541502"/>
          <a:ext cx="7615931" cy="4040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9BB7B44C-53D2-4BF7-B76B-5AC73DC41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BE9E39-9DF1-4792-9AC3-CA9BA5E4CA67}"/>
              </a:ext>
            </a:extLst>
          </p:cNvPr>
          <p:cNvSpPr txBox="1"/>
          <p:nvPr/>
        </p:nvSpPr>
        <p:spPr>
          <a:xfrm>
            <a:off x="2466249" y="606049"/>
            <a:ext cx="7615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Y2021 vs. Y2020 Total </a:t>
            </a:r>
            <a:r>
              <a:rPr lang="en-US" sz="3600" dirty="0" err="1"/>
              <a:t>Adex</a:t>
            </a:r>
            <a:r>
              <a:rPr lang="en-US" sz="3600" dirty="0"/>
              <a:t> by medium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6421A0-D908-4D97-AF3C-E16B6C64092D}"/>
              </a:ext>
            </a:extLst>
          </p:cNvPr>
          <p:cNvSpPr txBox="1"/>
          <p:nvPr/>
        </p:nvSpPr>
        <p:spPr>
          <a:xfrm>
            <a:off x="108194" y="6121146"/>
            <a:ext cx="512993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Source : GroupM, TYNY Nov 2021 Report – updated to FY2021 data for relevant media</a:t>
            </a:r>
          </a:p>
          <a:p>
            <a:r>
              <a:rPr lang="en-US" sz="1100" dirty="0"/>
              <a:t>*TV, OOH &amp; Internet forecast number</a:t>
            </a:r>
          </a:p>
          <a:p>
            <a:endParaRPr lang="en-US" sz="1100" dirty="0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8F60D13-C4F6-4EBA-81E5-392BD9454E45}"/>
              </a:ext>
            </a:extLst>
          </p:cNvPr>
          <p:cNvCxnSpPr>
            <a:cxnSpLocks/>
          </p:cNvCxnSpPr>
          <p:nvPr/>
        </p:nvCxnSpPr>
        <p:spPr>
          <a:xfrm flipV="1">
            <a:off x="3071321" y="3530107"/>
            <a:ext cx="500554" cy="143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B73F818-88B3-431F-B92A-1C41CA0642BF}"/>
              </a:ext>
            </a:extLst>
          </p:cNvPr>
          <p:cNvSpPr txBox="1"/>
          <p:nvPr/>
        </p:nvSpPr>
        <p:spPr>
          <a:xfrm>
            <a:off x="3003254" y="3160775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+12%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D699157-FC34-435D-A29D-A2C7DFB53F3C}"/>
              </a:ext>
            </a:extLst>
          </p:cNvPr>
          <p:cNvCxnSpPr>
            <a:cxnSpLocks/>
          </p:cNvCxnSpPr>
          <p:nvPr/>
        </p:nvCxnSpPr>
        <p:spPr>
          <a:xfrm flipV="1">
            <a:off x="4071446" y="4229100"/>
            <a:ext cx="433879" cy="731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0265E84D-17C8-4EA0-9F5C-7DF1391936B0}"/>
              </a:ext>
            </a:extLst>
          </p:cNvPr>
          <p:cNvSpPr txBox="1"/>
          <p:nvPr/>
        </p:nvSpPr>
        <p:spPr>
          <a:xfrm>
            <a:off x="3938770" y="3859768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+4%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95E3054A-543E-43FD-9458-29EA2FF7C7B7}"/>
              </a:ext>
            </a:extLst>
          </p:cNvPr>
          <p:cNvCxnSpPr>
            <a:cxnSpLocks/>
          </p:cNvCxnSpPr>
          <p:nvPr/>
        </p:nvCxnSpPr>
        <p:spPr>
          <a:xfrm>
            <a:off x="5128721" y="3860191"/>
            <a:ext cx="386254" cy="1842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0CDFB176-C8E5-419C-8E1D-8EA4659E5283}"/>
              </a:ext>
            </a:extLst>
          </p:cNvPr>
          <p:cNvSpPr txBox="1"/>
          <p:nvPr/>
        </p:nvSpPr>
        <p:spPr>
          <a:xfrm>
            <a:off x="5014421" y="3536551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-8%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E520CD34-F4B8-4F39-A433-0823E4610EAF}"/>
              </a:ext>
            </a:extLst>
          </p:cNvPr>
          <p:cNvCxnSpPr>
            <a:cxnSpLocks/>
          </p:cNvCxnSpPr>
          <p:nvPr/>
        </p:nvCxnSpPr>
        <p:spPr>
          <a:xfrm>
            <a:off x="6095999" y="4375388"/>
            <a:ext cx="314326" cy="110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33517DF7-807E-414A-B392-A28A9878C089}"/>
              </a:ext>
            </a:extLst>
          </p:cNvPr>
          <p:cNvSpPr txBox="1"/>
          <p:nvPr/>
        </p:nvSpPr>
        <p:spPr>
          <a:xfrm>
            <a:off x="5971009" y="4050268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-29%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556B5EE6-994E-403D-AC18-989429538041}"/>
              </a:ext>
            </a:extLst>
          </p:cNvPr>
          <p:cNvCxnSpPr>
            <a:cxnSpLocks/>
          </p:cNvCxnSpPr>
          <p:nvPr/>
        </p:nvCxnSpPr>
        <p:spPr>
          <a:xfrm>
            <a:off x="7099650" y="3859768"/>
            <a:ext cx="3584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7D3CF26A-47EE-4963-8839-A5216D75AACE}"/>
              </a:ext>
            </a:extLst>
          </p:cNvPr>
          <p:cNvSpPr txBox="1"/>
          <p:nvPr/>
        </p:nvSpPr>
        <p:spPr>
          <a:xfrm>
            <a:off x="6942559" y="3478768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+0.6%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EABB66FB-665D-49CE-BFEA-8B2A86F94247}"/>
              </a:ext>
            </a:extLst>
          </p:cNvPr>
          <p:cNvCxnSpPr>
            <a:cxnSpLocks/>
          </p:cNvCxnSpPr>
          <p:nvPr/>
        </p:nvCxnSpPr>
        <p:spPr>
          <a:xfrm flipV="1">
            <a:off x="8966550" y="1931612"/>
            <a:ext cx="434625" cy="3164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5D8ADF9D-AEAF-45F0-96A2-D7FF32A08C45}"/>
              </a:ext>
            </a:extLst>
          </p:cNvPr>
          <p:cNvSpPr txBox="1"/>
          <p:nvPr/>
        </p:nvSpPr>
        <p:spPr>
          <a:xfrm>
            <a:off x="8521886" y="1832109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+37%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65CE00AC-5222-4779-957D-F2760D8BCEAF}"/>
              </a:ext>
            </a:extLst>
          </p:cNvPr>
          <p:cNvCxnSpPr>
            <a:cxnSpLocks/>
          </p:cNvCxnSpPr>
          <p:nvPr/>
        </p:nvCxnSpPr>
        <p:spPr>
          <a:xfrm>
            <a:off x="8004704" y="4308713"/>
            <a:ext cx="314326" cy="110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18881246-BC28-4D41-84FE-CD2B6C3A6EAF}"/>
              </a:ext>
            </a:extLst>
          </p:cNvPr>
          <p:cNvSpPr txBox="1"/>
          <p:nvPr/>
        </p:nvSpPr>
        <p:spPr>
          <a:xfrm>
            <a:off x="7783398" y="3925136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-86%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FD27B4A-F3CB-4EEC-A8BD-BF0D42A6B525}"/>
              </a:ext>
            </a:extLst>
          </p:cNvPr>
          <p:cNvSpPr txBox="1"/>
          <p:nvPr/>
        </p:nvSpPr>
        <p:spPr>
          <a:xfrm rot="16200000">
            <a:off x="1527587" y="2206891"/>
            <a:ext cx="10573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MYR m, Net</a:t>
            </a:r>
          </a:p>
        </p:txBody>
      </p:sp>
    </p:spTree>
    <p:extLst>
      <p:ext uri="{BB962C8B-B14F-4D97-AF65-F5344CB8AC3E}">
        <p14:creationId xmlns:p14="http://schemas.microsoft.com/office/powerpoint/2010/main" val="1615163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D17A7F-560C-4AAE-9BFB-69939D46D49F}"/>
              </a:ext>
            </a:extLst>
          </p:cNvPr>
          <p:cNvSpPr txBox="1"/>
          <p:nvPr/>
        </p:nvSpPr>
        <p:spPr>
          <a:xfrm>
            <a:off x="2358566" y="439794"/>
            <a:ext cx="77732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Y2021 vs. Y2020 </a:t>
            </a:r>
            <a:r>
              <a:rPr lang="en-US" sz="3600" dirty="0" err="1"/>
              <a:t>Adex</a:t>
            </a:r>
            <a:r>
              <a:rPr lang="en-US" sz="3600" dirty="0"/>
              <a:t> SOS% by medium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7463B8E-4513-4FA0-A064-D8C32FA6BC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7075" y="1086126"/>
            <a:ext cx="6113594" cy="495789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E397473-9DD2-435C-84BF-13B9F6019B74}"/>
              </a:ext>
            </a:extLst>
          </p:cNvPr>
          <p:cNvSpPr txBox="1"/>
          <p:nvPr/>
        </p:nvSpPr>
        <p:spPr>
          <a:xfrm>
            <a:off x="108194" y="6121146"/>
            <a:ext cx="512993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Source : GroupM, TYNY Nov 2021 Report – updated to FY2021 data for relevant media</a:t>
            </a:r>
          </a:p>
          <a:p>
            <a:r>
              <a:rPr lang="en-US" sz="1100" dirty="0"/>
              <a:t>*TV, OOH &amp; Internet forecast number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836253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CF63D50-9469-426B-A1B7-060BD6DF05CC}"/>
              </a:ext>
            </a:extLst>
          </p:cNvPr>
          <p:cNvSpPr txBox="1"/>
          <p:nvPr/>
        </p:nvSpPr>
        <p:spPr>
          <a:xfrm>
            <a:off x="2967996" y="536776"/>
            <a:ext cx="62560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Multi year growth &amp; SOS% trend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839040-63D6-47A3-9312-39B17B8DC0D7}"/>
              </a:ext>
            </a:extLst>
          </p:cNvPr>
          <p:cNvSpPr txBox="1"/>
          <p:nvPr/>
        </p:nvSpPr>
        <p:spPr>
          <a:xfrm rot="16200000">
            <a:off x="9497065" y="1976746"/>
            <a:ext cx="10573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MYR m, Net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0BD2FC-2146-4D0B-8AE3-FF1EA2ECC056}"/>
              </a:ext>
            </a:extLst>
          </p:cNvPr>
          <p:cNvSpPr txBox="1"/>
          <p:nvPr/>
        </p:nvSpPr>
        <p:spPr>
          <a:xfrm>
            <a:off x="108194" y="6121146"/>
            <a:ext cx="512993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Source : GroupM, TYNY Nov 2021 Report – updated to FY2021 data for relevant media</a:t>
            </a:r>
          </a:p>
          <a:p>
            <a:r>
              <a:rPr lang="en-US" sz="1100" dirty="0"/>
              <a:t>*TV, OOH &amp; Internet forecast number</a:t>
            </a:r>
          </a:p>
          <a:p>
            <a:endParaRPr lang="en-US" sz="11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9346F02-95C7-400D-8BBD-F3F66F3DF2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7576" y="1480025"/>
            <a:ext cx="8013359" cy="460144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DDD4AA2-6394-427D-85AF-7FE445CAAECB}"/>
              </a:ext>
            </a:extLst>
          </p:cNvPr>
          <p:cNvSpPr txBox="1"/>
          <p:nvPr/>
        </p:nvSpPr>
        <p:spPr>
          <a:xfrm>
            <a:off x="2335077" y="1200482"/>
            <a:ext cx="909428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0" i="0" u="none" strike="noStrike" dirty="0">
                <a:solidFill>
                  <a:srgbClr val="000000"/>
                </a:solidFill>
                <a:effectLst/>
              </a:rPr>
              <a:t> 4,702       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4,973      4,876     4,901     4,865     4,615     4,674      4,462    3,677    4,357   4,780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22495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AECB0-9DA0-4A1B-9619-48B38F692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spc="-10" dirty="0">
                <a:cs typeface="Georgia"/>
              </a:rPr>
              <a:t>The Malaysia</a:t>
            </a:r>
            <a:r>
              <a:rPr lang="en-US" sz="2000" dirty="0">
                <a:cs typeface="Georgia"/>
              </a:rPr>
              <a:t> </a:t>
            </a:r>
            <a:r>
              <a:rPr lang="en-US" sz="2000" spc="-5" dirty="0">
                <a:cs typeface="Georgia"/>
              </a:rPr>
              <a:t>ad market ha</a:t>
            </a:r>
            <a:r>
              <a:rPr lang="en-US" sz="2000" dirty="0">
                <a:cs typeface="Georgia"/>
              </a:rPr>
              <a:t>s </a:t>
            </a:r>
            <a:r>
              <a:rPr lang="en-US" sz="2000" spc="-5" dirty="0">
                <a:cs typeface="Georgia"/>
              </a:rPr>
              <a:t>started to stabilize from the pandemic and has been on a growing trend since March 2021. </a:t>
            </a:r>
            <a:r>
              <a:rPr lang="en-US" sz="2000" dirty="0">
                <a:cs typeface="Georgia"/>
              </a:rPr>
              <a:t>Therefore, 2021 advertising market </a:t>
            </a:r>
            <a:r>
              <a:rPr lang="en-US" sz="2000" spc="-5" dirty="0">
                <a:cs typeface="Georgia"/>
              </a:rPr>
              <a:t>is highly anticipated to restore back to the pre-pandemic level.</a:t>
            </a:r>
            <a:endParaRPr lang="en-US" sz="2000" dirty="0"/>
          </a:p>
          <a:p>
            <a:r>
              <a:rPr lang="en-US" sz="2000" dirty="0"/>
              <a:t>Overall, recovery is seen across all media except print &amp; cinema. Digital is expected to close the year </a:t>
            </a:r>
            <a:r>
              <a:rPr lang="en-US" sz="2000"/>
              <a:t>at a whooping </a:t>
            </a:r>
            <a:r>
              <a:rPr lang="en-US" sz="2000" dirty="0"/>
              <a:t>growth rate of 37% with 55% lion share of spent. </a:t>
            </a:r>
          </a:p>
          <a:p>
            <a:r>
              <a:rPr lang="en-US" sz="2000" dirty="0"/>
              <a:t>Whilst its no doubt that Digital will be the frontier in driving industry growth, areas of focus will be getting advertisers ready for the </a:t>
            </a:r>
            <a:r>
              <a:rPr lang="en-US" sz="2000" dirty="0" err="1"/>
              <a:t>cookieless</a:t>
            </a:r>
            <a:r>
              <a:rPr lang="en-US" sz="2000" dirty="0"/>
              <a:t> and the rise of more rigorous privacy standards. Advertiser’s roadmap in direct local publishers should start by 2022 to gain learning entering 2023.  </a:t>
            </a:r>
          </a:p>
          <a:p>
            <a:r>
              <a:rPr lang="en-US" sz="2000" dirty="0"/>
              <a:t>Offline and online integration has become vital moving forward as audience shift their consumption behavior seamlessly. </a:t>
            </a:r>
          </a:p>
          <a:p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FE90CB-458E-4E93-8A01-EC5D771E6C81}"/>
              </a:ext>
            </a:extLst>
          </p:cNvPr>
          <p:cNvSpPr txBox="1"/>
          <p:nvPr/>
        </p:nvSpPr>
        <p:spPr>
          <a:xfrm>
            <a:off x="3563742" y="578340"/>
            <a:ext cx="48365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Key Summary &amp; Forecast</a:t>
            </a:r>
          </a:p>
        </p:txBody>
      </p:sp>
    </p:spTree>
    <p:extLst>
      <p:ext uri="{BB962C8B-B14F-4D97-AF65-F5344CB8AC3E}">
        <p14:creationId xmlns:p14="http://schemas.microsoft.com/office/powerpoint/2010/main" val="215114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6C7A7E33367E43A7CF37459482DED9" ma:contentTypeVersion="10" ma:contentTypeDescription="Create a new document." ma:contentTypeScope="" ma:versionID="e02653ea3285a244296a4b9e0423a1d3">
  <xsd:schema xmlns:xsd="http://www.w3.org/2001/XMLSchema" xmlns:xs="http://www.w3.org/2001/XMLSchema" xmlns:p="http://schemas.microsoft.com/office/2006/metadata/properties" xmlns:ns3="0b7db5e8-e83c-4e06-a48d-3f98b1da854e" targetNamespace="http://schemas.microsoft.com/office/2006/metadata/properties" ma:root="true" ma:fieldsID="c58ec090f2470be1646aa962b8c5e4ca" ns3:_="">
    <xsd:import namespace="0b7db5e8-e83c-4e06-a48d-3f98b1da854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db5e8-e83c-4e06-a48d-3f98b1da85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4E2F116-DE7D-4996-ADCB-FDD530F502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95B42BA-445D-4873-B5AB-3AF6307888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7db5e8-e83c-4e06-a48d-3f98b1da85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262AA89-113A-4CAB-A52F-A1331B8B2F11}">
  <ds:schemaRefs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0b7db5e8-e83c-4e06-a48d-3f98b1da854e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291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Malaysia Adex</vt:lpstr>
      <vt:lpstr>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Malaysia Adex</dc:title>
  <dc:creator>Joanne Ong Kit Yee</dc:creator>
  <cp:lastModifiedBy>ChanKeong Law</cp:lastModifiedBy>
  <cp:revision>20</cp:revision>
  <dcterms:created xsi:type="dcterms:W3CDTF">2020-06-14T07:55:08Z</dcterms:created>
  <dcterms:modified xsi:type="dcterms:W3CDTF">2022-02-15T01:40:27Z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0x0101002D6C7A7E33367E43A7CF37459482DED9</vt:lpwstr>
  </property>
</Properties>
</file>